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5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68313" y="0"/>
            <a:ext cx="8229600" cy="57642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18913-E905-4DF0-A726-0B35650333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0EB45-422C-4652-84FE-C838102FE0CC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496643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系統基模：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</a:rPr>
              <a:t>家族表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9600" y="2430463"/>
            <a:ext cx="3505200" cy="3462337"/>
            <a:chOff x="384" y="1531"/>
            <a:chExt cx="2208" cy="2181"/>
          </a:xfrm>
        </p:grpSpPr>
        <p:sp>
          <p:nvSpPr>
            <p:cNvPr id="496746" name="Text Box 4"/>
            <p:cNvSpPr txBox="1">
              <a:spLocks noChangeArrowheads="1"/>
            </p:cNvSpPr>
            <p:nvPr/>
          </p:nvSpPr>
          <p:spPr bwMode="auto">
            <a:xfrm>
              <a:off x="391" y="3385"/>
              <a:ext cx="978" cy="2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1600" b="1" i="1">
                  <a:solidFill>
                    <a:srgbClr val="FF99FF"/>
                  </a:solidFill>
                  <a:ea typeface="標楷體" pitchFamily="65" charset="-120"/>
                </a:rPr>
                <a:t>7.</a:t>
              </a:r>
              <a:r>
                <a:rPr lang="zh-TW" altLang="en-US" sz="1600" b="1" i="1">
                  <a:solidFill>
                    <a:srgbClr val="FF99FF"/>
                  </a:solidFill>
                  <a:ea typeface="標楷體" pitchFamily="65" charset="-120"/>
                </a:rPr>
                <a:t>共同悲劇</a:t>
              </a:r>
              <a:endParaRPr lang="zh-TW" altLang="en-US" sz="1600" b="1">
                <a:solidFill>
                  <a:srgbClr val="FF99FF"/>
                </a:solidFill>
                <a:ea typeface="標楷體" pitchFamily="65" charset="-120"/>
              </a:endParaRPr>
            </a:p>
          </p:txBody>
        </p:sp>
        <p:sp>
          <p:nvSpPr>
            <p:cNvPr id="496747" name="Text Box 5"/>
            <p:cNvSpPr txBox="1">
              <a:spLocks noChangeArrowheads="1"/>
            </p:cNvSpPr>
            <p:nvPr/>
          </p:nvSpPr>
          <p:spPr bwMode="auto">
            <a:xfrm>
              <a:off x="1248" y="3408"/>
              <a:ext cx="1344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TW" sz="1600" b="1" i="1">
                  <a:solidFill>
                    <a:srgbClr val="99FF33"/>
                  </a:solidFill>
                  <a:ea typeface="標楷體" pitchFamily="65" charset="-120"/>
                </a:rPr>
                <a:t>9.</a:t>
              </a:r>
              <a:r>
                <a:rPr lang="zh-TW" altLang="en-US" sz="1600" b="1" i="1">
                  <a:solidFill>
                    <a:srgbClr val="99FF33"/>
                  </a:solidFill>
                  <a:ea typeface="標楷體" pitchFamily="65" charset="-120"/>
                </a:rPr>
                <a:t>成長與投資不足</a:t>
              </a:r>
              <a:r>
                <a:rPr lang="zh-TW" altLang="en-US" sz="1600" b="1">
                  <a:solidFill>
                    <a:srgbClr val="99FF33"/>
                  </a:solidFill>
                  <a:ea typeface="標楷體" pitchFamily="65" charset="-120"/>
                </a:rPr>
                <a:t>            </a:t>
              </a:r>
              <a:r>
                <a:rPr lang="en-US" altLang="zh-TW" sz="1600" b="1" i="1">
                  <a:solidFill>
                    <a:srgbClr val="99FF33"/>
                  </a:solidFill>
                  <a:ea typeface="標楷體" pitchFamily="65" charset="-120"/>
                </a:rPr>
                <a:t>(</a:t>
              </a:r>
              <a:r>
                <a:rPr lang="zh-TW" altLang="en-US" sz="1600" b="1" i="1">
                  <a:solidFill>
                    <a:srgbClr val="99FF33"/>
                  </a:solidFill>
                  <a:ea typeface="標楷體" pitchFamily="65" charset="-120"/>
                </a:rPr>
                <a:t>固定標準</a:t>
              </a:r>
              <a:r>
                <a:rPr lang="en-US" altLang="zh-TW" sz="1600" b="1" i="1">
                  <a:solidFill>
                    <a:srgbClr val="99FF33"/>
                  </a:solidFill>
                  <a:ea typeface="標楷體" pitchFamily="65" charset="-120"/>
                </a:rPr>
                <a:t>)</a:t>
              </a:r>
              <a:endParaRPr lang="en-US" altLang="zh-TW" sz="1600" b="1">
                <a:solidFill>
                  <a:srgbClr val="99FF33"/>
                </a:solidFill>
                <a:ea typeface="標楷體" pitchFamily="65" charset="-120"/>
              </a:endParaRPr>
            </a:p>
          </p:txBody>
        </p:sp>
        <p:sp>
          <p:nvSpPr>
            <p:cNvPr id="496748" name="Text Box 6"/>
            <p:cNvSpPr txBox="1">
              <a:spLocks noChangeArrowheads="1"/>
            </p:cNvSpPr>
            <p:nvPr/>
          </p:nvSpPr>
          <p:spPr bwMode="auto">
            <a:xfrm>
              <a:off x="422" y="2583"/>
              <a:ext cx="843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99FF"/>
                  </a:solidFill>
                  <a:ea typeface="標楷體" pitchFamily="65" charset="-120"/>
                </a:rPr>
                <a:t>盲目對抗資源限制</a:t>
              </a:r>
            </a:p>
          </p:txBody>
        </p:sp>
        <p:sp>
          <p:nvSpPr>
            <p:cNvPr id="496749" name="Text Box 7"/>
            <p:cNvSpPr txBox="1">
              <a:spLocks noChangeArrowheads="1"/>
            </p:cNvSpPr>
            <p:nvPr/>
          </p:nvSpPr>
          <p:spPr bwMode="auto">
            <a:xfrm>
              <a:off x="1367" y="2583"/>
              <a:ext cx="1065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TW" sz="1600" b="1">
                  <a:solidFill>
                    <a:srgbClr val="99FF33"/>
                  </a:solidFill>
                  <a:ea typeface="標楷體" pitchFamily="65" charset="-120"/>
                </a:rPr>
                <a:t> </a:t>
              </a:r>
              <a:r>
                <a:rPr lang="zh-TW" altLang="en-US" sz="1600" b="1">
                  <a:solidFill>
                    <a:srgbClr val="99FF33"/>
                  </a:solidFill>
                  <a:ea typeface="標楷體" pitchFamily="65" charset="-120"/>
                </a:rPr>
                <a:t>限制在於產能力不足</a:t>
              </a: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573" y="2964"/>
              <a:ext cx="541" cy="423"/>
              <a:chOff x="306" y="3227"/>
              <a:chExt cx="624" cy="488"/>
            </a:xfrm>
          </p:grpSpPr>
          <p:sp>
            <p:nvSpPr>
              <p:cNvPr id="496791" name="Rectangle 9"/>
              <p:cNvSpPr>
                <a:spLocks noChangeArrowheads="1"/>
              </p:cNvSpPr>
              <p:nvPr/>
            </p:nvSpPr>
            <p:spPr bwMode="auto">
              <a:xfrm>
                <a:off x="312" y="3319"/>
                <a:ext cx="455" cy="29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99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92" name="Rectangle 10"/>
              <p:cNvSpPr>
                <a:spLocks noChangeArrowheads="1"/>
              </p:cNvSpPr>
              <p:nvPr/>
            </p:nvSpPr>
            <p:spPr bwMode="auto">
              <a:xfrm>
                <a:off x="832" y="3287"/>
                <a:ext cx="98" cy="9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99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cxnSp>
            <p:nvCxnSpPr>
              <p:cNvPr id="496793" name="AutoShape 11"/>
              <p:cNvCxnSpPr>
                <a:cxnSpLocks noChangeShapeType="1"/>
                <a:stCxn id="496792" idx="2"/>
              </p:cNvCxnSpPr>
              <p:nvPr/>
            </p:nvCxnSpPr>
            <p:spPr bwMode="auto">
              <a:xfrm rot="5400000">
                <a:off x="789" y="3377"/>
                <a:ext cx="76" cy="108"/>
              </a:xfrm>
              <a:prstGeom prst="curvedConnector2">
                <a:avLst/>
              </a:prstGeom>
              <a:noFill/>
              <a:ln w="28575">
                <a:solidFill>
                  <a:srgbClr val="FF99FF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96794" name="AutoShape 12"/>
              <p:cNvCxnSpPr>
                <a:cxnSpLocks noChangeShapeType="1"/>
              </p:cNvCxnSpPr>
              <p:nvPr/>
            </p:nvCxnSpPr>
            <p:spPr bwMode="auto">
              <a:xfrm>
                <a:off x="306" y="3466"/>
                <a:ext cx="467" cy="0"/>
              </a:xfrm>
              <a:prstGeom prst="straightConnector1">
                <a:avLst/>
              </a:prstGeom>
              <a:noFill/>
              <a:ln w="28575">
                <a:solidFill>
                  <a:srgbClr val="FF99FF"/>
                </a:solidFill>
                <a:round/>
                <a:headEnd/>
                <a:tailEnd/>
              </a:ln>
            </p:spPr>
          </p:cxnSp>
          <p:sp>
            <p:nvSpPr>
              <p:cNvPr id="496795" name="Line 13"/>
              <p:cNvSpPr>
                <a:spLocks noChangeShapeType="1"/>
              </p:cNvSpPr>
              <p:nvPr/>
            </p:nvSpPr>
            <p:spPr bwMode="auto">
              <a:xfrm>
                <a:off x="448" y="3417"/>
                <a:ext cx="0" cy="97"/>
              </a:xfrm>
              <a:prstGeom prst="line">
                <a:avLst/>
              </a:prstGeom>
              <a:noFill/>
              <a:ln w="28575">
                <a:solidFill>
                  <a:srgbClr val="FF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96" name="Line 14"/>
              <p:cNvSpPr>
                <a:spLocks noChangeShapeType="1"/>
              </p:cNvSpPr>
              <p:nvPr/>
            </p:nvSpPr>
            <p:spPr bwMode="auto">
              <a:xfrm>
                <a:off x="480" y="3417"/>
                <a:ext cx="0" cy="97"/>
              </a:xfrm>
              <a:prstGeom prst="line">
                <a:avLst/>
              </a:prstGeom>
              <a:noFill/>
              <a:ln w="28575">
                <a:solidFill>
                  <a:srgbClr val="FF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97" name="Line 15"/>
              <p:cNvSpPr>
                <a:spLocks noChangeShapeType="1"/>
              </p:cNvSpPr>
              <p:nvPr/>
            </p:nvSpPr>
            <p:spPr bwMode="auto">
              <a:xfrm>
                <a:off x="637" y="3417"/>
                <a:ext cx="63" cy="0"/>
              </a:xfrm>
              <a:prstGeom prst="line">
                <a:avLst/>
              </a:prstGeom>
              <a:noFill/>
              <a:ln w="38100">
                <a:solidFill>
                  <a:srgbClr val="FF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98" name="Line 16"/>
              <p:cNvSpPr>
                <a:spLocks noChangeShapeType="1"/>
              </p:cNvSpPr>
              <p:nvPr/>
            </p:nvSpPr>
            <p:spPr bwMode="auto">
              <a:xfrm>
                <a:off x="637" y="3514"/>
                <a:ext cx="63" cy="0"/>
              </a:xfrm>
              <a:prstGeom prst="line">
                <a:avLst/>
              </a:prstGeom>
              <a:noFill/>
              <a:ln w="38100">
                <a:solidFill>
                  <a:srgbClr val="FF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99" name="Oval 17"/>
              <p:cNvSpPr>
                <a:spLocks noChangeArrowheads="1"/>
              </p:cNvSpPr>
              <p:nvPr/>
            </p:nvSpPr>
            <p:spPr bwMode="auto">
              <a:xfrm>
                <a:off x="445" y="3520"/>
                <a:ext cx="195" cy="195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800" name="Oval 18"/>
              <p:cNvSpPr>
                <a:spLocks noChangeArrowheads="1"/>
              </p:cNvSpPr>
              <p:nvPr/>
            </p:nvSpPr>
            <p:spPr bwMode="auto">
              <a:xfrm>
                <a:off x="445" y="3227"/>
                <a:ext cx="195" cy="195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4" name="Group 19"/>
              <p:cNvGrpSpPr>
                <a:grpSpLocks/>
              </p:cNvGrpSpPr>
              <p:nvPr/>
            </p:nvGrpSpPr>
            <p:grpSpPr bwMode="auto">
              <a:xfrm>
                <a:off x="518" y="3596"/>
                <a:ext cx="63" cy="63"/>
                <a:chOff x="6493" y="1299"/>
                <a:chExt cx="93" cy="93"/>
              </a:xfrm>
            </p:grpSpPr>
            <p:sp>
              <p:nvSpPr>
                <p:cNvPr id="496805" name="Line 20"/>
                <p:cNvSpPr>
                  <a:spLocks noChangeShapeType="1"/>
                </p:cNvSpPr>
                <p:nvPr/>
              </p:nvSpPr>
              <p:spPr bwMode="auto">
                <a:xfrm>
                  <a:off x="6493" y="1340"/>
                  <a:ext cx="93" cy="0"/>
                </a:xfrm>
                <a:prstGeom prst="line">
                  <a:avLst/>
                </a:prstGeom>
                <a:noFill/>
                <a:ln w="38100">
                  <a:solidFill>
                    <a:srgbClr val="FF99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6806" name="Line 21"/>
                <p:cNvSpPr>
                  <a:spLocks noChangeShapeType="1"/>
                </p:cNvSpPr>
                <p:nvPr/>
              </p:nvSpPr>
              <p:spPr bwMode="auto">
                <a:xfrm rot="5400000">
                  <a:off x="6487" y="1346"/>
                  <a:ext cx="93" cy="0"/>
                </a:xfrm>
                <a:prstGeom prst="line">
                  <a:avLst/>
                </a:prstGeom>
                <a:noFill/>
                <a:ln w="38100">
                  <a:solidFill>
                    <a:srgbClr val="FF99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5" name="Group 22"/>
              <p:cNvGrpSpPr>
                <a:grpSpLocks/>
              </p:cNvGrpSpPr>
              <p:nvPr/>
            </p:nvGrpSpPr>
            <p:grpSpPr bwMode="auto">
              <a:xfrm>
                <a:off x="518" y="3297"/>
                <a:ext cx="63" cy="64"/>
                <a:chOff x="6488" y="1016"/>
                <a:chExt cx="93" cy="93"/>
              </a:xfrm>
            </p:grpSpPr>
            <p:sp>
              <p:nvSpPr>
                <p:cNvPr id="496803" name="Line 23"/>
                <p:cNvSpPr>
                  <a:spLocks noChangeShapeType="1"/>
                </p:cNvSpPr>
                <p:nvPr/>
              </p:nvSpPr>
              <p:spPr bwMode="auto">
                <a:xfrm>
                  <a:off x="6488" y="1057"/>
                  <a:ext cx="93" cy="0"/>
                </a:xfrm>
                <a:prstGeom prst="line">
                  <a:avLst/>
                </a:prstGeom>
                <a:noFill/>
                <a:ln w="38100">
                  <a:solidFill>
                    <a:srgbClr val="FF99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6804" name="Line 24"/>
                <p:cNvSpPr>
                  <a:spLocks noChangeShapeType="1"/>
                </p:cNvSpPr>
                <p:nvPr/>
              </p:nvSpPr>
              <p:spPr bwMode="auto">
                <a:xfrm rot="5400000">
                  <a:off x="6482" y="1063"/>
                  <a:ext cx="93" cy="0"/>
                </a:xfrm>
                <a:prstGeom prst="line">
                  <a:avLst/>
                </a:prstGeom>
                <a:noFill/>
                <a:ln w="38100">
                  <a:solidFill>
                    <a:srgbClr val="FF99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</p:grp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1644" y="3015"/>
              <a:ext cx="458" cy="320"/>
              <a:chOff x="5136" y="288"/>
              <a:chExt cx="824" cy="576"/>
            </a:xfrm>
          </p:grpSpPr>
          <p:sp>
            <p:nvSpPr>
              <p:cNvPr id="496779" name="Oval 26"/>
              <p:cNvSpPr>
                <a:spLocks noChangeArrowheads="1"/>
              </p:cNvSpPr>
              <p:nvPr/>
            </p:nvSpPr>
            <p:spPr bwMode="auto">
              <a:xfrm>
                <a:off x="5376" y="28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80" name="Line 27"/>
              <p:cNvSpPr>
                <a:spLocks noChangeShapeType="1"/>
              </p:cNvSpPr>
              <p:nvPr/>
            </p:nvSpPr>
            <p:spPr bwMode="auto">
              <a:xfrm rot="-2829346">
                <a:off x="5343" y="778"/>
                <a:ext cx="116" cy="2"/>
              </a:xfrm>
              <a:prstGeom prst="line">
                <a:avLst/>
              </a:prstGeom>
              <a:noFill/>
              <a:ln w="28575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81" name="Line 28"/>
              <p:cNvSpPr>
                <a:spLocks noChangeShapeType="1"/>
              </p:cNvSpPr>
              <p:nvPr/>
            </p:nvSpPr>
            <p:spPr bwMode="auto">
              <a:xfrm rot="-2829346">
                <a:off x="5373" y="805"/>
                <a:ext cx="116" cy="2"/>
              </a:xfrm>
              <a:prstGeom prst="line">
                <a:avLst/>
              </a:prstGeom>
              <a:noFill/>
              <a:ln w="28575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82" name="Oval 29"/>
              <p:cNvSpPr>
                <a:spLocks noChangeArrowheads="1"/>
              </p:cNvSpPr>
              <p:nvPr/>
            </p:nvSpPr>
            <p:spPr bwMode="auto">
              <a:xfrm>
                <a:off x="5136" y="432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83" name="Oval 30"/>
              <p:cNvSpPr>
                <a:spLocks noChangeArrowheads="1"/>
              </p:cNvSpPr>
              <p:nvPr/>
            </p:nvSpPr>
            <p:spPr bwMode="auto">
              <a:xfrm>
                <a:off x="5376" y="57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84" name="Line 31"/>
              <p:cNvSpPr>
                <a:spLocks noChangeShapeType="1"/>
              </p:cNvSpPr>
              <p:nvPr/>
            </p:nvSpPr>
            <p:spPr bwMode="auto">
              <a:xfrm>
                <a:off x="5472" y="728"/>
                <a:ext cx="104" cy="0"/>
              </a:xfrm>
              <a:prstGeom prst="line">
                <a:avLst/>
              </a:prstGeom>
              <a:noFill/>
              <a:ln w="381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7" name="Group 32"/>
              <p:cNvGrpSpPr>
                <a:grpSpLocks/>
              </p:cNvGrpSpPr>
              <p:nvPr/>
            </p:nvGrpSpPr>
            <p:grpSpPr bwMode="auto">
              <a:xfrm>
                <a:off x="5232" y="536"/>
                <a:ext cx="105" cy="104"/>
                <a:chOff x="6440" y="847"/>
                <a:chExt cx="105" cy="104"/>
              </a:xfrm>
            </p:grpSpPr>
            <p:sp>
              <p:nvSpPr>
                <p:cNvPr id="496789" name="Line 33"/>
                <p:cNvSpPr>
                  <a:spLocks noChangeShapeType="1"/>
                </p:cNvSpPr>
                <p:nvPr/>
              </p:nvSpPr>
              <p:spPr bwMode="auto">
                <a:xfrm>
                  <a:off x="6440" y="899"/>
                  <a:ext cx="105" cy="0"/>
                </a:xfrm>
                <a:prstGeom prst="line">
                  <a:avLst/>
                </a:prstGeom>
                <a:noFill/>
                <a:ln w="38100">
                  <a:solidFill>
                    <a:srgbClr val="99FF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6790" name="Line 34"/>
                <p:cNvSpPr>
                  <a:spLocks noChangeShapeType="1"/>
                </p:cNvSpPr>
                <p:nvPr/>
              </p:nvSpPr>
              <p:spPr bwMode="auto">
                <a:xfrm rot="5400000">
                  <a:off x="6437" y="899"/>
                  <a:ext cx="104" cy="0"/>
                </a:xfrm>
                <a:prstGeom prst="line">
                  <a:avLst/>
                </a:prstGeom>
                <a:noFill/>
                <a:ln w="38100">
                  <a:solidFill>
                    <a:srgbClr val="99FF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496786" name="Line 35"/>
              <p:cNvSpPr>
                <a:spLocks noChangeShapeType="1"/>
              </p:cNvSpPr>
              <p:nvPr/>
            </p:nvSpPr>
            <p:spPr bwMode="auto">
              <a:xfrm>
                <a:off x="5472" y="448"/>
                <a:ext cx="105" cy="0"/>
              </a:xfrm>
              <a:prstGeom prst="line">
                <a:avLst/>
              </a:prstGeom>
              <a:noFill/>
              <a:ln w="381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87" name="Line 36"/>
              <p:cNvSpPr>
                <a:spLocks noChangeShapeType="1"/>
              </p:cNvSpPr>
              <p:nvPr/>
            </p:nvSpPr>
            <p:spPr bwMode="auto">
              <a:xfrm flipH="1">
                <a:off x="5664" y="528"/>
                <a:ext cx="144" cy="144"/>
              </a:xfrm>
              <a:prstGeom prst="line">
                <a:avLst/>
              </a:prstGeom>
              <a:noFill/>
              <a:ln w="28575">
                <a:solidFill>
                  <a:srgbClr val="99FF33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88" name="Rectangle 37"/>
              <p:cNvSpPr>
                <a:spLocks noChangeArrowheads="1"/>
              </p:cNvSpPr>
              <p:nvPr/>
            </p:nvSpPr>
            <p:spPr bwMode="auto">
              <a:xfrm>
                <a:off x="5816" y="44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99FF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cxnSp>
          <p:nvCxnSpPr>
            <p:cNvPr id="496752" name="AutoShape 38"/>
            <p:cNvCxnSpPr>
              <a:cxnSpLocks noChangeShapeType="1"/>
              <a:stCxn id="496753" idx="0"/>
            </p:cNvCxnSpPr>
            <p:nvPr/>
          </p:nvCxnSpPr>
          <p:spPr bwMode="auto">
            <a:xfrm>
              <a:off x="807" y="2419"/>
              <a:ext cx="1083" cy="138"/>
            </a:xfrm>
            <a:prstGeom prst="straightConnector1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</p:cxnSp>
        <p:sp>
          <p:nvSpPr>
            <p:cNvPr id="496753" name="Line 39"/>
            <p:cNvSpPr>
              <a:spLocks noChangeShapeType="1"/>
            </p:cNvSpPr>
            <p:nvPr/>
          </p:nvSpPr>
          <p:spPr bwMode="auto">
            <a:xfrm>
              <a:off x="807" y="2431"/>
              <a:ext cx="0" cy="139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6754" name="Text Box 40"/>
            <p:cNvSpPr txBox="1">
              <a:spLocks noChangeArrowheads="1"/>
            </p:cNvSpPr>
            <p:nvPr/>
          </p:nvSpPr>
          <p:spPr bwMode="auto">
            <a:xfrm>
              <a:off x="384" y="2179"/>
              <a:ext cx="978" cy="2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1600" b="1" i="1">
                  <a:solidFill>
                    <a:schemeClr val="accent2"/>
                  </a:solidFill>
                  <a:ea typeface="標楷體" pitchFamily="65" charset="-120"/>
                </a:rPr>
                <a:t>2.</a:t>
              </a:r>
              <a:r>
                <a:rPr lang="zh-TW" altLang="en-US" sz="1600" b="1" i="1">
                  <a:solidFill>
                    <a:schemeClr val="accent2"/>
                  </a:solidFill>
                  <a:ea typeface="標楷體" pitchFamily="65" charset="-120"/>
                </a:rPr>
                <a:t>成長上限</a:t>
              </a:r>
              <a:endParaRPr lang="zh-TW" altLang="en-US" sz="1600" b="1">
                <a:solidFill>
                  <a:schemeClr val="accent2"/>
                </a:solidFill>
                <a:ea typeface="標楷體" pitchFamily="65" charset="-120"/>
              </a:endParaRPr>
            </a:p>
          </p:txBody>
        </p:sp>
        <p:sp>
          <p:nvSpPr>
            <p:cNvPr id="496755" name="Text Box 41"/>
            <p:cNvSpPr txBox="1">
              <a:spLocks noChangeArrowheads="1"/>
            </p:cNvSpPr>
            <p:nvPr/>
          </p:nvSpPr>
          <p:spPr bwMode="auto">
            <a:xfrm>
              <a:off x="1363" y="2181"/>
              <a:ext cx="1033" cy="2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1600" b="1" i="1">
                  <a:solidFill>
                    <a:schemeClr val="accent1"/>
                  </a:solidFill>
                  <a:ea typeface="標楷體" pitchFamily="65" charset="-120"/>
                </a:rPr>
                <a:t>6.</a:t>
              </a:r>
              <a:r>
                <a:rPr lang="zh-TW" altLang="en-US" sz="1600" b="1" i="1">
                  <a:solidFill>
                    <a:schemeClr val="accent1"/>
                  </a:solidFill>
                  <a:ea typeface="標楷體" pitchFamily="65" charset="-120"/>
                </a:rPr>
                <a:t>富者愈富</a:t>
              </a:r>
              <a:endParaRPr lang="zh-TW" altLang="en-US" sz="1600" b="1">
                <a:solidFill>
                  <a:schemeClr val="accent1"/>
                </a:solidFill>
                <a:ea typeface="標楷體" pitchFamily="65" charset="-120"/>
              </a:endParaRPr>
            </a:p>
          </p:txBody>
        </p:sp>
        <p:grpSp>
          <p:nvGrpSpPr>
            <p:cNvPr id="8" name="Group 42"/>
            <p:cNvGrpSpPr>
              <a:grpSpLocks/>
            </p:cNvGrpSpPr>
            <p:nvPr/>
          </p:nvGrpSpPr>
          <p:grpSpPr bwMode="auto">
            <a:xfrm>
              <a:off x="655" y="1969"/>
              <a:ext cx="409" cy="198"/>
              <a:chOff x="440" y="2106"/>
              <a:chExt cx="472" cy="229"/>
            </a:xfrm>
          </p:grpSpPr>
          <p:sp>
            <p:nvSpPr>
              <p:cNvPr id="496769" name="Rectangle 43"/>
              <p:cNvSpPr>
                <a:spLocks noChangeArrowheads="1"/>
              </p:cNvSpPr>
              <p:nvPr/>
            </p:nvSpPr>
            <p:spPr bwMode="auto">
              <a:xfrm>
                <a:off x="829" y="2106"/>
                <a:ext cx="83" cy="76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70" name="Line 44"/>
              <p:cNvSpPr>
                <a:spLocks noChangeShapeType="1"/>
              </p:cNvSpPr>
              <p:nvPr/>
            </p:nvSpPr>
            <p:spPr bwMode="auto">
              <a:xfrm flipH="1">
                <a:off x="718" y="2131"/>
                <a:ext cx="111" cy="77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9" name="Group 45"/>
              <p:cNvGrpSpPr>
                <a:grpSpLocks/>
              </p:cNvGrpSpPr>
              <p:nvPr/>
            </p:nvGrpSpPr>
            <p:grpSpPr bwMode="auto">
              <a:xfrm>
                <a:off x="607" y="2182"/>
                <a:ext cx="166" cy="149"/>
                <a:chOff x="5424" y="480"/>
                <a:chExt cx="240" cy="234"/>
              </a:xfrm>
            </p:grpSpPr>
            <p:sp>
              <p:nvSpPr>
                <p:cNvPr id="496777" name="Oval 46"/>
                <p:cNvSpPr>
                  <a:spLocks noChangeArrowheads="1"/>
                </p:cNvSpPr>
                <p:nvPr/>
              </p:nvSpPr>
              <p:spPr bwMode="auto">
                <a:xfrm>
                  <a:off x="5424" y="480"/>
                  <a:ext cx="240" cy="23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6778" name="Line 47"/>
                <p:cNvSpPr>
                  <a:spLocks noChangeShapeType="1"/>
                </p:cNvSpPr>
                <p:nvPr/>
              </p:nvSpPr>
              <p:spPr bwMode="auto">
                <a:xfrm rot="-5400000">
                  <a:off x="5549" y="551"/>
                  <a:ext cx="0" cy="105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0" name="Group 48"/>
              <p:cNvGrpSpPr>
                <a:grpSpLocks/>
              </p:cNvGrpSpPr>
              <p:nvPr/>
            </p:nvGrpSpPr>
            <p:grpSpPr bwMode="auto">
              <a:xfrm>
                <a:off x="440" y="2182"/>
                <a:ext cx="167" cy="153"/>
                <a:chOff x="5184" y="480"/>
                <a:chExt cx="240" cy="240"/>
              </a:xfrm>
            </p:grpSpPr>
            <p:sp>
              <p:nvSpPr>
                <p:cNvPr id="496773" name="Oval 49"/>
                <p:cNvSpPr>
                  <a:spLocks noChangeArrowheads="1"/>
                </p:cNvSpPr>
                <p:nvPr/>
              </p:nvSpPr>
              <p:spPr bwMode="auto">
                <a:xfrm>
                  <a:off x="5184" y="480"/>
                  <a:ext cx="240" cy="240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grpSp>
              <p:nvGrpSpPr>
                <p:cNvPr id="11" name="Group 50"/>
                <p:cNvGrpSpPr>
                  <a:grpSpLocks/>
                </p:cNvGrpSpPr>
                <p:nvPr/>
              </p:nvGrpSpPr>
              <p:grpSpPr bwMode="auto">
                <a:xfrm>
                  <a:off x="5256" y="552"/>
                  <a:ext cx="105" cy="105"/>
                  <a:chOff x="5208" y="648"/>
                  <a:chExt cx="105" cy="105"/>
                </a:xfrm>
              </p:grpSpPr>
              <p:sp>
                <p:nvSpPr>
                  <p:cNvPr id="496775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5260" y="648"/>
                    <a:ext cx="0" cy="105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496776" name="Line 52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5261" y="648"/>
                    <a:ext cx="0" cy="105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</p:grpSp>
          </p:grpSp>
        </p:grpSp>
        <p:grpSp>
          <p:nvGrpSpPr>
            <p:cNvPr id="12" name="Group 53"/>
            <p:cNvGrpSpPr>
              <a:grpSpLocks/>
            </p:cNvGrpSpPr>
            <p:nvPr/>
          </p:nvGrpSpPr>
          <p:grpSpPr bwMode="auto">
            <a:xfrm>
              <a:off x="1662" y="1986"/>
              <a:ext cx="330" cy="163"/>
              <a:chOff x="1480" y="2129"/>
              <a:chExt cx="380" cy="188"/>
            </a:xfrm>
          </p:grpSpPr>
          <p:sp>
            <p:nvSpPr>
              <p:cNvPr id="496760" name="Oval 54"/>
              <p:cNvSpPr>
                <a:spLocks noChangeArrowheads="1"/>
              </p:cNvSpPr>
              <p:nvPr/>
            </p:nvSpPr>
            <p:spPr bwMode="auto">
              <a:xfrm>
                <a:off x="1480" y="2129"/>
                <a:ext cx="188" cy="1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13" name="Group 55"/>
              <p:cNvGrpSpPr>
                <a:grpSpLocks/>
              </p:cNvGrpSpPr>
              <p:nvPr/>
            </p:nvGrpSpPr>
            <p:grpSpPr bwMode="auto">
              <a:xfrm>
                <a:off x="1541" y="2186"/>
                <a:ext cx="75" cy="75"/>
                <a:chOff x="5467" y="672"/>
                <a:chExt cx="114" cy="114"/>
              </a:xfrm>
            </p:grpSpPr>
            <p:sp>
              <p:nvSpPr>
                <p:cNvPr id="496767" name="Line 56"/>
                <p:cNvSpPr>
                  <a:spLocks noChangeShapeType="1"/>
                </p:cNvSpPr>
                <p:nvPr/>
              </p:nvSpPr>
              <p:spPr bwMode="auto">
                <a:xfrm>
                  <a:off x="5467" y="729"/>
                  <a:ext cx="114" cy="0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6768" name="Line 57"/>
                <p:cNvSpPr>
                  <a:spLocks noChangeShapeType="1"/>
                </p:cNvSpPr>
                <p:nvPr/>
              </p:nvSpPr>
              <p:spPr bwMode="auto">
                <a:xfrm rot="5400000">
                  <a:off x="5463" y="729"/>
                  <a:ext cx="114" cy="0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4" name="Group 58"/>
              <p:cNvGrpSpPr>
                <a:grpSpLocks/>
              </p:cNvGrpSpPr>
              <p:nvPr/>
            </p:nvGrpSpPr>
            <p:grpSpPr bwMode="auto">
              <a:xfrm>
                <a:off x="1672" y="2129"/>
                <a:ext cx="188" cy="188"/>
                <a:chOff x="1720" y="1800"/>
                <a:chExt cx="142" cy="142"/>
              </a:xfrm>
            </p:grpSpPr>
            <p:sp>
              <p:nvSpPr>
                <p:cNvPr id="496763" name="Oval 59"/>
                <p:cNvSpPr>
                  <a:spLocks noChangeArrowheads="1"/>
                </p:cNvSpPr>
                <p:nvPr/>
              </p:nvSpPr>
              <p:spPr bwMode="auto">
                <a:xfrm>
                  <a:off x="1720" y="1800"/>
                  <a:ext cx="142" cy="142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grpSp>
              <p:nvGrpSpPr>
                <p:cNvPr id="15" name="Group 60"/>
                <p:cNvGrpSpPr>
                  <a:grpSpLocks/>
                </p:cNvGrpSpPr>
                <p:nvPr/>
              </p:nvGrpSpPr>
              <p:grpSpPr bwMode="auto">
                <a:xfrm>
                  <a:off x="1767" y="1843"/>
                  <a:ext cx="56" cy="57"/>
                  <a:chOff x="6391" y="680"/>
                  <a:chExt cx="114" cy="114"/>
                </a:xfrm>
              </p:grpSpPr>
              <p:sp>
                <p:nvSpPr>
                  <p:cNvPr id="496765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6391" y="732"/>
                    <a:ext cx="114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496766" name="Line 62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6387" y="737"/>
                    <a:ext cx="114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</p:grpSp>
          </p:grpSp>
        </p:grpSp>
        <p:sp>
          <p:nvSpPr>
            <p:cNvPr id="496758" name="Text Box 63"/>
            <p:cNvSpPr txBox="1">
              <a:spLocks noChangeArrowheads="1"/>
            </p:cNvSpPr>
            <p:nvPr/>
          </p:nvSpPr>
          <p:spPr bwMode="auto">
            <a:xfrm>
              <a:off x="433" y="1531"/>
              <a:ext cx="825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TW" sz="1600" b="1">
                  <a:solidFill>
                    <a:schemeClr val="accent2"/>
                  </a:solidFill>
                  <a:ea typeface="標楷體" pitchFamily="65" charset="-120"/>
                </a:rPr>
                <a:t> </a:t>
              </a:r>
              <a:r>
                <a:rPr lang="zh-TW" altLang="en-US" sz="1600" b="1">
                  <a:solidFill>
                    <a:schemeClr val="accent2"/>
                  </a:solidFill>
                  <a:ea typeface="標楷體" pitchFamily="65" charset="-120"/>
                </a:rPr>
                <a:t>不可能永遠成長</a:t>
              </a:r>
            </a:p>
          </p:txBody>
        </p:sp>
        <p:sp>
          <p:nvSpPr>
            <p:cNvPr id="496759" name="Text Box 64"/>
            <p:cNvSpPr txBox="1">
              <a:spLocks noChangeArrowheads="1"/>
            </p:cNvSpPr>
            <p:nvPr/>
          </p:nvSpPr>
          <p:spPr bwMode="auto">
            <a:xfrm>
              <a:off x="1422" y="1531"/>
              <a:ext cx="915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chemeClr val="accent1"/>
                  </a:solidFill>
                  <a:ea typeface="標楷體" pitchFamily="65" charset="-120"/>
                </a:rPr>
                <a:t>我的成長你的衰退</a:t>
              </a:r>
            </a:p>
          </p:txBody>
        </p:sp>
      </p:grpSp>
      <p:grpSp>
        <p:nvGrpSpPr>
          <p:cNvPr id="16" name="Group 65"/>
          <p:cNvGrpSpPr>
            <a:grpSpLocks/>
          </p:cNvGrpSpPr>
          <p:nvPr/>
        </p:nvGrpSpPr>
        <p:grpSpPr bwMode="auto">
          <a:xfrm>
            <a:off x="1206500" y="1447800"/>
            <a:ext cx="7153275" cy="982663"/>
            <a:chOff x="760" y="912"/>
            <a:chExt cx="4506" cy="619"/>
          </a:xfrm>
        </p:grpSpPr>
        <p:cxnSp>
          <p:nvCxnSpPr>
            <p:cNvPr id="496712" name="AutoShape 66"/>
            <p:cNvCxnSpPr>
              <a:cxnSpLocks noChangeShapeType="1"/>
              <a:stCxn id="496730" idx="2"/>
              <a:endCxn id="496758" idx="0"/>
            </p:cNvCxnSpPr>
            <p:nvPr/>
          </p:nvCxnSpPr>
          <p:spPr bwMode="auto">
            <a:xfrm flipH="1">
              <a:off x="846" y="1299"/>
              <a:ext cx="314" cy="232"/>
            </a:xfrm>
            <a:prstGeom prst="straightConnector1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</p:cxnSp>
        <p:cxnSp>
          <p:nvCxnSpPr>
            <p:cNvPr id="496713" name="AutoShape 67"/>
            <p:cNvCxnSpPr>
              <a:cxnSpLocks noChangeShapeType="1"/>
              <a:stCxn id="496730" idx="2"/>
              <a:endCxn id="496759" idx="0"/>
            </p:cNvCxnSpPr>
            <p:nvPr/>
          </p:nvCxnSpPr>
          <p:spPr bwMode="auto">
            <a:xfrm>
              <a:off x="1160" y="1299"/>
              <a:ext cx="720" cy="232"/>
            </a:xfrm>
            <a:prstGeom prst="straightConnector1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</p:cxnSp>
        <p:grpSp>
          <p:nvGrpSpPr>
            <p:cNvPr id="17" name="Group 68"/>
            <p:cNvGrpSpPr>
              <a:grpSpLocks/>
            </p:cNvGrpSpPr>
            <p:nvPr/>
          </p:nvGrpSpPr>
          <p:grpSpPr bwMode="auto">
            <a:xfrm>
              <a:off x="4090" y="912"/>
              <a:ext cx="801" cy="385"/>
              <a:chOff x="4170" y="810"/>
              <a:chExt cx="990" cy="444"/>
            </a:xfrm>
          </p:grpSpPr>
          <p:sp>
            <p:nvSpPr>
              <p:cNvPr id="496735" name="Text Box 69"/>
              <p:cNvSpPr txBox="1">
                <a:spLocks noChangeArrowheads="1"/>
              </p:cNvSpPr>
              <p:nvPr/>
            </p:nvSpPr>
            <p:spPr bwMode="auto">
              <a:xfrm>
                <a:off x="4170" y="810"/>
                <a:ext cx="990" cy="433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762000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zh-TW" altLang="en-US" sz="1600" b="1">
                    <a:solidFill>
                      <a:schemeClr val="hlink"/>
                    </a:solidFill>
                    <a:ea typeface="標楷體" pitchFamily="65" charset="-120"/>
                  </a:rPr>
                  <a:t>調節</a:t>
                </a:r>
              </a:p>
              <a:p>
                <a:pPr defTabSz="762000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zh-TW" altLang="en-US" sz="1600" b="1">
                    <a:solidFill>
                      <a:schemeClr val="hlink"/>
                    </a:solidFill>
                    <a:ea typeface="標楷體" pitchFamily="65" charset="-120"/>
                  </a:rPr>
                  <a:t>環路</a:t>
                </a:r>
              </a:p>
            </p:txBody>
          </p:sp>
          <p:grpSp>
            <p:nvGrpSpPr>
              <p:cNvPr id="18" name="Group 70"/>
              <p:cNvGrpSpPr>
                <a:grpSpLocks/>
              </p:cNvGrpSpPr>
              <p:nvPr/>
            </p:nvGrpSpPr>
            <p:grpSpPr bwMode="auto">
              <a:xfrm>
                <a:off x="4712" y="928"/>
                <a:ext cx="396" cy="326"/>
                <a:chOff x="4624" y="904"/>
                <a:chExt cx="396" cy="326"/>
              </a:xfrm>
            </p:grpSpPr>
            <p:grpSp>
              <p:nvGrpSpPr>
                <p:cNvPr id="19" name="Group 71"/>
                <p:cNvGrpSpPr>
                  <a:grpSpLocks/>
                </p:cNvGrpSpPr>
                <p:nvPr/>
              </p:nvGrpSpPr>
              <p:grpSpPr bwMode="auto">
                <a:xfrm>
                  <a:off x="4624" y="904"/>
                  <a:ext cx="396" cy="326"/>
                  <a:chOff x="4908" y="888"/>
                  <a:chExt cx="396" cy="326"/>
                </a:xfrm>
              </p:grpSpPr>
              <p:sp>
                <p:nvSpPr>
                  <p:cNvPr id="496741" name="Rectangle 72"/>
                  <p:cNvSpPr>
                    <a:spLocks noChangeArrowheads="1"/>
                  </p:cNvSpPr>
                  <p:nvPr/>
                </p:nvSpPr>
                <p:spPr bwMode="auto">
                  <a:xfrm>
                    <a:off x="5205" y="888"/>
                    <a:ext cx="99" cy="99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FF33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496742" name="Line 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073" y="954"/>
                    <a:ext cx="132" cy="99"/>
                  </a:xfrm>
                  <a:prstGeom prst="line">
                    <a:avLst/>
                  </a:prstGeom>
                  <a:noFill/>
                  <a:ln w="38100">
                    <a:solidFill>
                      <a:srgbClr val="FF3300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20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4908" y="1020"/>
                    <a:ext cx="198" cy="194"/>
                    <a:chOff x="5232" y="480"/>
                    <a:chExt cx="384" cy="374"/>
                  </a:xfrm>
                </p:grpSpPr>
                <p:sp>
                  <p:nvSpPr>
                    <p:cNvPr id="496744" name="Oval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32" y="480"/>
                      <a:ext cx="384" cy="37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FF33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96745" name="Line 76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5424" y="592"/>
                      <a:ext cx="0" cy="144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33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</p:grpSp>
            <p:grpSp>
              <p:nvGrpSpPr>
                <p:cNvPr id="21" name="Group 77"/>
                <p:cNvGrpSpPr>
                  <a:grpSpLocks/>
                </p:cNvGrpSpPr>
                <p:nvPr/>
              </p:nvGrpSpPr>
              <p:grpSpPr bwMode="auto">
                <a:xfrm>
                  <a:off x="4792" y="1120"/>
                  <a:ext cx="66" cy="33"/>
                  <a:chOff x="6528" y="864"/>
                  <a:chExt cx="192" cy="48"/>
                </a:xfrm>
              </p:grpSpPr>
              <p:sp>
                <p:nvSpPr>
                  <p:cNvPr id="496739" name="Line 78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6624" y="76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FF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496740" name="Line 79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6624" y="816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FF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</p:grpSp>
          </p:grpSp>
        </p:grpSp>
        <p:grpSp>
          <p:nvGrpSpPr>
            <p:cNvPr id="22" name="Group 80"/>
            <p:cNvGrpSpPr>
              <a:grpSpLocks/>
            </p:cNvGrpSpPr>
            <p:nvPr/>
          </p:nvGrpSpPr>
          <p:grpSpPr bwMode="auto">
            <a:xfrm>
              <a:off x="760" y="912"/>
              <a:ext cx="800" cy="375"/>
              <a:chOff x="618" y="817"/>
              <a:chExt cx="923" cy="433"/>
            </a:xfrm>
          </p:grpSpPr>
          <p:grpSp>
            <p:nvGrpSpPr>
              <p:cNvPr id="23" name="Group 81"/>
              <p:cNvGrpSpPr>
                <a:grpSpLocks/>
              </p:cNvGrpSpPr>
              <p:nvPr/>
            </p:nvGrpSpPr>
            <p:grpSpPr bwMode="auto">
              <a:xfrm>
                <a:off x="1200" y="1002"/>
                <a:ext cx="175" cy="188"/>
                <a:chOff x="1720" y="1800"/>
                <a:chExt cx="142" cy="142"/>
              </a:xfrm>
            </p:grpSpPr>
            <p:sp>
              <p:nvSpPr>
                <p:cNvPr id="496731" name="Oval 82"/>
                <p:cNvSpPr>
                  <a:spLocks noChangeArrowheads="1"/>
                </p:cNvSpPr>
                <p:nvPr/>
              </p:nvSpPr>
              <p:spPr bwMode="auto">
                <a:xfrm>
                  <a:off x="1720" y="1800"/>
                  <a:ext cx="142" cy="142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grpSp>
              <p:nvGrpSpPr>
                <p:cNvPr id="24" name="Group 83"/>
                <p:cNvGrpSpPr>
                  <a:grpSpLocks/>
                </p:cNvGrpSpPr>
                <p:nvPr/>
              </p:nvGrpSpPr>
              <p:grpSpPr bwMode="auto">
                <a:xfrm>
                  <a:off x="1767" y="1843"/>
                  <a:ext cx="56" cy="57"/>
                  <a:chOff x="6391" y="680"/>
                  <a:chExt cx="114" cy="114"/>
                </a:xfrm>
              </p:grpSpPr>
              <p:sp>
                <p:nvSpPr>
                  <p:cNvPr id="496733" name="Line 84"/>
                  <p:cNvSpPr>
                    <a:spLocks noChangeShapeType="1"/>
                  </p:cNvSpPr>
                  <p:nvPr/>
                </p:nvSpPr>
                <p:spPr bwMode="auto">
                  <a:xfrm>
                    <a:off x="6391" y="732"/>
                    <a:ext cx="11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496734" name="Line 8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6387" y="737"/>
                    <a:ext cx="11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</p:grpSp>
          </p:grpSp>
          <p:sp>
            <p:nvSpPr>
              <p:cNvPr id="496730" name="Text Box 86"/>
              <p:cNvSpPr txBox="1">
                <a:spLocks noChangeArrowheads="1"/>
              </p:cNvSpPr>
              <p:nvPr/>
            </p:nvSpPr>
            <p:spPr bwMode="auto">
              <a:xfrm>
                <a:off x="618" y="817"/>
                <a:ext cx="923" cy="433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762000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zh-TW" altLang="en-US" sz="1600" b="1">
                    <a:solidFill>
                      <a:srgbClr val="6699FF"/>
                    </a:solidFill>
                    <a:ea typeface="標楷體" pitchFamily="65" charset="-120"/>
                  </a:rPr>
                  <a:t>增強</a:t>
                </a:r>
              </a:p>
              <a:p>
                <a:pPr defTabSz="762000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zh-TW" altLang="en-US" sz="1600" b="1">
                    <a:solidFill>
                      <a:srgbClr val="6699FF"/>
                    </a:solidFill>
                    <a:ea typeface="標楷體" pitchFamily="65" charset="-120"/>
                  </a:rPr>
                  <a:t>環路</a:t>
                </a:r>
              </a:p>
            </p:txBody>
          </p:sp>
        </p:grpSp>
        <p:sp>
          <p:nvSpPr>
            <p:cNvPr id="496716" name="Oval 87"/>
            <p:cNvSpPr>
              <a:spLocks noChangeArrowheads="1"/>
            </p:cNvSpPr>
            <p:nvPr/>
          </p:nvSpPr>
          <p:spPr bwMode="auto">
            <a:xfrm>
              <a:off x="2409" y="945"/>
              <a:ext cx="833" cy="41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zh-TW" altLang="en-US" sz="2000" b="1">
                  <a:solidFill>
                    <a:srgbClr val="FFFFFF"/>
                  </a:solidFill>
                  <a:ea typeface="標楷體" pitchFamily="65" charset="-120"/>
                </a:rPr>
                <a:t>關切的是</a:t>
              </a:r>
            </a:p>
          </p:txBody>
        </p:sp>
        <p:sp>
          <p:nvSpPr>
            <p:cNvPr id="496717" name="Text Box 88"/>
            <p:cNvSpPr txBox="1">
              <a:spLocks noChangeArrowheads="1"/>
            </p:cNvSpPr>
            <p:nvPr/>
          </p:nvSpPr>
          <p:spPr bwMode="auto">
            <a:xfrm>
              <a:off x="1598" y="928"/>
              <a:ext cx="706" cy="2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zh-TW" altLang="en-US" sz="1600" b="1">
                  <a:solidFill>
                    <a:srgbClr val="6699FF"/>
                  </a:solidFill>
                  <a:ea typeface="標楷體" pitchFamily="65" charset="-120"/>
                </a:rPr>
                <a:t>加速成長</a:t>
              </a:r>
            </a:p>
          </p:txBody>
        </p:sp>
        <p:sp>
          <p:nvSpPr>
            <p:cNvPr id="496718" name="Text Box 89"/>
            <p:cNvSpPr txBox="1">
              <a:spLocks noChangeArrowheads="1"/>
            </p:cNvSpPr>
            <p:nvPr/>
          </p:nvSpPr>
          <p:spPr bwMode="auto">
            <a:xfrm>
              <a:off x="3263" y="960"/>
              <a:ext cx="673" cy="2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zh-TW" altLang="en-US" sz="1600" b="1">
                  <a:solidFill>
                    <a:schemeClr val="hlink"/>
                  </a:solidFill>
                  <a:ea typeface="標楷體" pitchFamily="65" charset="-120"/>
                </a:rPr>
                <a:t>解決問題</a:t>
              </a:r>
            </a:p>
          </p:txBody>
        </p:sp>
        <p:cxnSp>
          <p:nvCxnSpPr>
            <p:cNvPr id="496719" name="AutoShape 90"/>
            <p:cNvCxnSpPr>
              <a:cxnSpLocks noChangeShapeType="1"/>
              <a:stCxn id="496716" idx="6"/>
              <a:endCxn id="496735" idx="1"/>
            </p:cNvCxnSpPr>
            <p:nvPr/>
          </p:nvCxnSpPr>
          <p:spPr bwMode="auto">
            <a:xfrm>
              <a:off x="3252" y="1153"/>
              <a:ext cx="827" cy="1"/>
            </a:xfrm>
            <a:prstGeom prst="straightConnector1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</p:cxnSp>
        <p:cxnSp>
          <p:nvCxnSpPr>
            <p:cNvPr id="496720" name="AutoShape 91"/>
            <p:cNvCxnSpPr>
              <a:cxnSpLocks noChangeShapeType="1"/>
              <a:stCxn id="496716" idx="2"/>
              <a:endCxn id="496730" idx="3"/>
            </p:cNvCxnSpPr>
            <p:nvPr/>
          </p:nvCxnSpPr>
          <p:spPr bwMode="auto">
            <a:xfrm flipH="1">
              <a:off x="1572" y="1153"/>
              <a:ext cx="827" cy="1"/>
            </a:xfrm>
            <a:prstGeom prst="straightConnector1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</p:cxnSp>
        <p:grpSp>
          <p:nvGrpSpPr>
            <p:cNvPr id="25" name="Group 92"/>
            <p:cNvGrpSpPr>
              <a:grpSpLocks/>
            </p:cNvGrpSpPr>
            <p:nvPr/>
          </p:nvGrpSpPr>
          <p:grpSpPr bwMode="auto">
            <a:xfrm>
              <a:off x="1265" y="1072"/>
              <a:ext cx="151" cy="163"/>
              <a:chOff x="1720" y="1800"/>
              <a:chExt cx="142" cy="142"/>
            </a:xfrm>
          </p:grpSpPr>
          <p:sp>
            <p:nvSpPr>
              <p:cNvPr id="496725" name="Oval 93"/>
              <p:cNvSpPr>
                <a:spLocks noChangeArrowheads="1"/>
              </p:cNvSpPr>
              <p:nvPr/>
            </p:nvSpPr>
            <p:spPr bwMode="auto">
              <a:xfrm>
                <a:off x="1720" y="1800"/>
                <a:ext cx="142" cy="14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26" name="Group 94"/>
              <p:cNvGrpSpPr>
                <a:grpSpLocks/>
              </p:cNvGrpSpPr>
              <p:nvPr/>
            </p:nvGrpSpPr>
            <p:grpSpPr bwMode="auto">
              <a:xfrm>
                <a:off x="1767" y="1843"/>
                <a:ext cx="56" cy="57"/>
                <a:chOff x="6391" y="680"/>
                <a:chExt cx="114" cy="114"/>
              </a:xfrm>
            </p:grpSpPr>
            <p:sp>
              <p:nvSpPr>
                <p:cNvPr id="496727" name="Line 95"/>
                <p:cNvSpPr>
                  <a:spLocks noChangeShapeType="1"/>
                </p:cNvSpPr>
                <p:nvPr/>
              </p:nvSpPr>
              <p:spPr bwMode="auto">
                <a:xfrm>
                  <a:off x="6391" y="732"/>
                  <a:ext cx="114" cy="0"/>
                </a:xfrm>
                <a:prstGeom prst="line">
                  <a:avLst/>
                </a:prstGeom>
                <a:noFill/>
                <a:ln w="38100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6728" name="Line 96"/>
                <p:cNvSpPr>
                  <a:spLocks noChangeShapeType="1"/>
                </p:cNvSpPr>
                <p:nvPr/>
              </p:nvSpPr>
              <p:spPr bwMode="auto">
                <a:xfrm rot="5400000">
                  <a:off x="6387" y="737"/>
                  <a:ext cx="114" cy="0"/>
                </a:xfrm>
                <a:prstGeom prst="line">
                  <a:avLst/>
                </a:prstGeom>
                <a:noFill/>
                <a:ln w="38100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</p:grpSp>
        <p:cxnSp>
          <p:nvCxnSpPr>
            <p:cNvPr id="496722" name="AutoShape 97"/>
            <p:cNvCxnSpPr>
              <a:cxnSpLocks noChangeShapeType="1"/>
              <a:stCxn id="496669" idx="0"/>
              <a:endCxn id="496735" idx="2"/>
            </p:cNvCxnSpPr>
            <p:nvPr/>
          </p:nvCxnSpPr>
          <p:spPr bwMode="auto">
            <a:xfrm flipV="1">
              <a:off x="3458" y="1299"/>
              <a:ext cx="1033" cy="232"/>
            </a:xfrm>
            <a:prstGeom prst="straightConnector1">
              <a:avLst/>
            </a:prstGeom>
            <a:noFill/>
            <a:ln w="38100">
              <a:solidFill>
                <a:srgbClr val="FF3300"/>
              </a:solidFill>
              <a:round/>
              <a:headEnd type="triangle" w="med" len="med"/>
              <a:tailEnd/>
            </a:ln>
          </p:spPr>
        </p:cxnSp>
        <p:cxnSp>
          <p:nvCxnSpPr>
            <p:cNvPr id="496723" name="AutoShape 98"/>
            <p:cNvCxnSpPr>
              <a:cxnSpLocks noChangeShapeType="1"/>
              <a:stCxn id="496670" idx="0"/>
              <a:endCxn id="496735" idx="2"/>
            </p:cNvCxnSpPr>
            <p:nvPr/>
          </p:nvCxnSpPr>
          <p:spPr bwMode="auto">
            <a:xfrm flipV="1">
              <a:off x="4381" y="1299"/>
              <a:ext cx="110" cy="232"/>
            </a:xfrm>
            <a:prstGeom prst="straightConnector1">
              <a:avLst/>
            </a:prstGeom>
            <a:noFill/>
            <a:ln w="38100">
              <a:solidFill>
                <a:srgbClr val="FF3300"/>
              </a:solidFill>
              <a:round/>
              <a:headEnd type="triangle" w="med" len="med"/>
              <a:tailEnd/>
            </a:ln>
          </p:spPr>
        </p:cxnSp>
        <p:cxnSp>
          <p:nvCxnSpPr>
            <p:cNvPr id="496724" name="AutoShape 99"/>
            <p:cNvCxnSpPr>
              <a:cxnSpLocks noChangeShapeType="1"/>
              <a:stCxn id="496668" idx="0"/>
              <a:endCxn id="496735" idx="2"/>
            </p:cNvCxnSpPr>
            <p:nvPr/>
          </p:nvCxnSpPr>
          <p:spPr bwMode="auto">
            <a:xfrm flipH="1" flipV="1">
              <a:off x="4491" y="1299"/>
              <a:ext cx="775" cy="232"/>
            </a:xfrm>
            <a:prstGeom prst="straightConnector1">
              <a:avLst/>
            </a:prstGeom>
            <a:noFill/>
            <a:ln w="38100">
              <a:solidFill>
                <a:srgbClr val="FF3300"/>
              </a:solidFill>
              <a:round/>
              <a:headEnd type="triangle" w="med" len="med"/>
              <a:tailEnd/>
            </a:ln>
          </p:spPr>
        </p:cxnSp>
      </p:grpSp>
      <p:grpSp>
        <p:nvGrpSpPr>
          <p:cNvPr id="27" name="Group 100"/>
          <p:cNvGrpSpPr>
            <a:grpSpLocks/>
          </p:cNvGrpSpPr>
          <p:nvPr/>
        </p:nvGrpSpPr>
        <p:grpSpPr bwMode="auto">
          <a:xfrm>
            <a:off x="4572000" y="2430463"/>
            <a:ext cx="4505325" cy="3736975"/>
            <a:chOff x="2880" y="1531"/>
            <a:chExt cx="2838" cy="2354"/>
          </a:xfrm>
        </p:grpSpPr>
        <p:sp>
          <p:nvSpPr>
            <p:cNvPr id="496651" name="Text Box 101"/>
            <p:cNvSpPr txBox="1">
              <a:spLocks noChangeArrowheads="1"/>
            </p:cNvSpPr>
            <p:nvPr/>
          </p:nvSpPr>
          <p:spPr bwMode="auto">
            <a:xfrm>
              <a:off x="2880" y="3504"/>
              <a:ext cx="1200" cy="381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TW" sz="1600" b="1">
                  <a:solidFill>
                    <a:srgbClr val="FF9900"/>
                  </a:solidFill>
                  <a:ea typeface="標楷體" pitchFamily="65" charset="-120"/>
                </a:rPr>
                <a:t>9.</a:t>
              </a:r>
              <a:r>
                <a:rPr lang="zh-TW" altLang="en-US" sz="1600" b="1">
                  <a:solidFill>
                    <a:srgbClr val="FF9900"/>
                  </a:solidFill>
                  <a:ea typeface="標楷體" pitchFamily="65" charset="-120"/>
                </a:rPr>
                <a:t>成長與投資不足 </a:t>
              </a:r>
            </a:p>
            <a:p>
              <a:pPr algn="ctr"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TW" sz="1600" b="1">
                  <a:solidFill>
                    <a:srgbClr val="FF9900"/>
                  </a:solidFill>
                  <a:ea typeface="標楷體" pitchFamily="65" charset="-120"/>
                </a:rPr>
                <a:t>(</a:t>
              </a:r>
              <a:r>
                <a:rPr lang="zh-TW" altLang="en-US" sz="1600" b="1">
                  <a:solidFill>
                    <a:srgbClr val="FF9900"/>
                  </a:solidFill>
                  <a:ea typeface="標楷體" pitchFamily="65" charset="-120"/>
                </a:rPr>
                <a:t>降低標準</a:t>
              </a:r>
              <a:r>
                <a:rPr lang="en-US" altLang="zh-TW" sz="1600" b="1">
                  <a:solidFill>
                    <a:srgbClr val="FF9900"/>
                  </a:solidFill>
                  <a:ea typeface="標楷體" pitchFamily="65" charset="-120"/>
                </a:rPr>
                <a:t>)</a:t>
              </a:r>
            </a:p>
          </p:txBody>
        </p:sp>
        <p:sp>
          <p:nvSpPr>
            <p:cNvPr id="496652" name="Text Box 102"/>
            <p:cNvSpPr txBox="1">
              <a:spLocks noChangeArrowheads="1"/>
            </p:cNvSpPr>
            <p:nvPr/>
          </p:nvSpPr>
          <p:spPr bwMode="auto">
            <a:xfrm>
              <a:off x="3936" y="3312"/>
              <a:ext cx="1080" cy="2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1600" b="1">
                  <a:ea typeface="標楷體" pitchFamily="65" charset="-120"/>
                </a:rPr>
                <a:t>3.</a:t>
              </a:r>
              <a:r>
                <a:rPr lang="zh-TW" altLang="en-US" sz="1600" b="1">
                  <a:ea typeface="標楷體" pitchFamily="65" charset="-120"/>
                </a:rPr>
                <a:t>捨本逐末</a:t>
              </a:r>
            </a:p>
          </p:txBody>
        </p:sp>
        <p:sp>
          <p:nvSpPr>
            <p:cNvPr id="496653" name="Text Box 103"/>
            <p:cNvSpPr txBox="1">
              <a:spLocks noChangeArrowheads="1"/>
            </p:cNvSpPr>
            <p:nvPr/>
          </p:nvSpPr>
          <p:spPr bwMode="auto">
            <a:xfrm>
              <a:off x="2976" y="2688"/>
              <a:ext cx="912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TW" sz="1600" b="1">
                  <a:solidFill>
                    <a:srgbClr val="FFFFFF"/>
                  </a:solidFill>
                  <a:ea typeface="標楷體" pitchFamily="65" charset="-120"/>
                </a:rPr>
                <a:t>  </a:t>
              </a:r>
              <a:r>
                <a:rPr lang="zh-TW" altLang="en-US" sz="1600" b="1">
                  <a:solidFill>
                    <a:srgbClr val="FF9900"/>
                  </a:solidFill>
                  <a:ea typeface="標楷體" pitchFamily="65" charset="-120"/>
                </a:rPr>
                <a:t>降低目標破壞長期成長</a:t>
              </a:r>
            </a:p>
          </p:txBody>
        </p:sp>
        <p:sp>
          <p:nvSpPr>
            <p:cNvPr id="496654" name="Text Box 104"/>
            <p:cNvSpPr txBox="1">
              <a:spLocks noChangeArrowheads="1"/>
            </p:cNvSpPr>
            <p:nvPr/>
          </p:nvSpPr>
          <p:spPr bwMode="auto">
            <a:xfrm>
              <a:off x="3984" y="2640"/>
              <a:ext cx="1007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TW" sz="1600" b="1">
                  <a:solidFill>
                    <a:schemeClr val="tx2"/>
                  </a:solidFill>
                  <a:ea typeface="標楷體" pitchFamily="65" charset="-120"/>
                </a:rPr>
                <a:t> </a:t>
              </a:r>
              <a:r>
                <a:rPr lang="zh-TW" altLang="en-US" sz="1600" b="1">
                  <a:solidFill>
                    <a:schemeClr val="tx2"/>
                  </a:solidFill>
                  <a:ea typeface="標楷體" pitchFamily="65" charset="-120"/>
                </a:rPr>
                <a:t>忽略治本付長期代價</a:t>
              </a:r>
            </a:p>
          </p:txBody>
        </p:sp>
        <p:grpSp>
          <p:nvGrpSpPr>
            <p:cNvPr id="28" name="Group 105"/>
            <p:cNvGrpSpPr>
              <a:grpSpLocks/>
            </p:cNvGrpSpPr>
            <p:nvPr/>
          </p:nvGrpSpPr>
          <p:grpSpPr bwMode="auto">
            <a:xfrm>
              <a:off x="3188" y="3016"/>
              <a:ext cx="458" cy="319"/>
              <a:chOff x="5136" y="288"/>
              <a:chExt cx="824" cy="576"/>
            </a:xfrm>
          </p:grpSpPr>
          <p:sp>
            <p:nvSpPr>
              <p:cNvPr id="496700" name="Oval 106"/>
              <p:cNvSpPr>
                <a:spLocks noChangeArrowheads="1"/>
              </p:cNvSpPr>
              <p:nvPr/>
            </p:nvSpPr>
            <p:spPr bwMode="auto">
              <a:xfrm>
                <a:off x="5376" y="28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01" name="Line 107"/>
              <p:cNvSpPr>
                <a:spLocks noChangeShapeType="1"/>
              </p:cNvSpPr>
              <p:nvPr/>
            </p:nvSpPr>
            <p:spPr bwMode="auto">
              <a:xfrm rot="-2829346">
                <a:off x="5343" y="778"/>
                <a:ext cx="116" cy="2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02" name="Line 108"/>
              <p:cNvSpPr>
                <a:spLocks noChangeShapeType="1"/>
              </p:cNvSpPr>
              <p:nvPr/>
            </p:nvSpPr>
            <p:spPr bwMode="auto">
              <a:xfrm rot="-2829346">
                <a:off x="5373" y="805"/>
                <a:ext cx="116" cy="2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03" name="Oval 109"/>
              <p:cNvSpPr>
                <a:spLocks noChangeArrowheads="1"/>
              </p:cNvSpPr>
              <p:nvPr/>
            </p:nvSpPr>
            <p:spPr bwMode="auto">
              <a:xfrm>
                <a:off x="5136" y="432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04" name="Oval 110"/>
              <p:cNvSpPr>
                <a:spLocks noChangeArrowheads="1"/>
              </p:cNvSpPr>
              <p:nvPr/>
            </p:nvSpPr>
            <p:spPr bwMode="auto">
              <a:xfrm>
                <a:off x="5376" y="57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05" name="Line 111"/>
              <p:cNvSpPr>
                <a:spLocks noChangeShapeType="1"/>
              </p:cNvSpPr>
              <p:nvPr/>
            </p:nvSpPr>
            <p:spPr bwMode="auto">
              <a:xfrm>
                <a:off x="5472" y="728"/>
                <a:ext cx="104" cy="0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29" name="Group 112"/>
              <p:cNvGrpSpPr>
                <a:grpSpLocks/>
              </p:cNvGrpSpPr>
              <p:nvPr/>
            </p:nvGrpSpPr>
            <p:grpSpPr bwMode="auto">
              <a:xfrm>
                <a:off x="5232" y="536"/>
                <a:ext cx="105" cy="104"/>
                <a:chOff x="6440" y="847"/>
                <a:chExt cx="105" cy="104"/>
              </a:xfrm>
            </p:grpSpPr>
            <p:sp>
              <p:nvSpPr>
                <p:cNvPr id="496710" name="Line 113"/>
                <p:cNvSpPr>
                  <a:spLocks noChangeShapeType="1"/>
                </p:cNvSpPr>
                <p:nvPr/>
              </p:nvSpPr>
              <p:spPr bwMode="auto">
                <a:xfrm>
                  <a:off x="6440" y="899"/>
                  <a:ext cx="105" cy="0"/>
                </a:xfrm>
                <a:prstGeom prst="line">
                  <a:avLst/>
                </a:prstGeom>
                <a:noFill/>
                <a:ln w="381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6711" name="Line 114"/>
                <p:cNvSpPr>
                  <a:spLocks noChangeShapeType="1"/>
                </p:cNvSpPr>
                <p:nvPr/>
              </p:nvSpPr>
              <p:spPr bwMode="auto">
                <a:xfrm rot="5400000">
                  <a:off x="6437" y="899"/>
                  <a:ext cx="104" cy="0"/>
                </a:xfrm>
                <a:prstGeom prst="line">
                  <a:avLst/>
                </a:prstGeom>
                <a:noFill/>
                <a:ln w="381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496707" name="Line 115"/>
              <p:cNvSpPr>
                <a:spLocks noChangeShapeType="1"/>
              </p:cNvSpPr>
              <p:nvPr/>
            </p:nvSpPr>
            <p:spPr bwMode="auto">
              <a:xfrm>
                <a:off x="5472" y="448"/>
                <a:ext cx="105" cy="0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08" name="Line 116"/>
              <p:cNvSpPr>
                <a:spLocks noChangeShapeType="1"/>
              </p:cNvSpPr>
              <p:nvPr/>
            </p:nvSpPr>
            <p:spPr bwMode="auto">
              <a:xfrm flipH="1">
                <a:off x="5664" y="528"/>
                <a:ext cx="144" cy="144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709" name="Rectangle 117"/>
              <p:cNvSpPr>
                <a:spLocks noChangeArrowheads="1"/>
              </p:cNvSpPr>
              <p:nvPr/>
            </p:nvSpPr>
            <p:spPr bwMode="auto">
              <a:xfrm>
                <a:off x="5816" y="440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96656" name="Oval 118"/>
            <p:cNvSpPr>
              <a:spLocks noChangeArrowheads="1"/>
            </p:cNvSpPr>
            <p:nvPr/>
          </p:nvSpPr>
          <p:spPr bwMode="auto">
            <a:xfrm>
              <a:off x="4098" y="3021"/>
              <a:ext cx="406" cy="28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0" name="Group 119"/>
            <p:cNvGrpSpPr>
              <a:grpSpLocks/>
            </p:cNvGrpSpPr>
            <p:nvPr/>
          </p:nvGrpSpPr>
          <p:grpSpPr bwMode="auto">
            <a:xfrm>
              <a:off x="4372" y="3136"/>
              <a:ext cx="63" cy="62"/>
              <a:chOff x="5208" y="648"/>
              <a:chExt cx="105" cy="105"/>
            </a:xfrm>
          </p:grpSpPr>
          <p:sp>
            <p:nvSpPr>
              <p:cNvPr id="496698" name="Line 120"/>
              <p:cNvSpPr>
                <a:spLocks noChangeShapeType="1"/>
              </p:cNvSpPr>
              <p:nvPr/>
            </p:nvSpPr>
            <p:spPr bwMode="auto">
              <a:xfrm>
                <a:off x="5260" y="648"/>
                <a:ext cx="0" cy="10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99" name="Line 121"/>
              <p:cNvSpPr>
                <a:spLocks noChangeShapeType="1"/>
              </p:cNvSpPr>
              <p:nvPr/>
            </p:nvSpPr>
            <p:spPr bwMode="auto">
              <a:xfrm rot="-5400000">
                <a:off x="5261" y="648"/>
                <a:ext cx="0" cy="10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31" name="Group 122"/>
            <p:cNvGrpSpPr>
              <a:grpSpLocks/>
            </p:cNvGrpSpPr>
            <p:nvPr/>
          </p:nvGrpSpPr>
          <p:grpSpPr bwMode="auto">
            <a:xfrm>
              <a:off x="4186" y="3164"/>
              <a:ext cx="143" cy="140"/>
              <a:chOff x="5424" y="480"/>
              <a:chExt cx="240" cy="234"/>
            </a:xfrm>
          </p:grpSpPr>
          <p:sp>
            <p:nvSpPr>
              <p:cNvPr id="496696" name="Oval 123"/>
              <p:cNvSpPr>
                <a:spLocks noChangeArrowheads="1"/>
              </p:cNvSpPr>
              <p:nvPr/>
            </p:nvSpPr>
            <p:spPr bwMode="auto">
              <a:xfrm>
                <a:off x="5424" y="480"/>
                <a:ext cx="240" cy="23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97" name="Line 124"/>
              <p:cNvSpPr>
                <a:spLocks noChangeShapeType="1"/>
              </p:cNvSpPr>
              <p:nvPr/>
            </p:nvSpPr>
            <p:spPr bwMode="auto">
              <a:xfrm rot="-5400000">
                <a:off x="5549" y="551"/>
                <a:ext cx="0" cy="10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496640" name="Group 125"/>
            <p:cNvGrpSpPr>
              <a:grpSpLocks/>
            </p:cNvGrpSpPr>
            <p:nvPr/>
          </p:nvGrpSpPr>
          <p:grpSpPr bwMode="auto">
            <a:xfrm>
              <a:off x="4186" y="3021"/>
              <a:ext cx="143" cy="140"/>
              <a:chOff x="5424" y="480"/>
              <a:chExt cx="240" cy="234"/>
            </a:xfrm>
          </p:grpSpPr>
          <p:sp>
            <p:nvSpPr>
              <p:cNvPr id="496694" name="Oval 126"/>
              <p:cNvSpPr>
                <a:spLocks noChangeArrowheads="1"/>
              </p:cNvSpPr>
              <p:nvPr/>
            </p:nvSpPr>
            <p:spPr bwMode="auto">
              <a:xfrm>
                <a:off x="5424" y="480"/>
                <a:ext cx="240" cy="23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95" name="Line 127"/>
              <p:cNvSpPr>
                <a:spLocks noChangeShapeType="1"/>
              </p:cNvSpPr>
              <p:nvPr/>
            </p:nvSpPr>
            <p:spPr bwMode="auto">
              <a:xfrm rot="-5400000">
                <a:off x="5549" y="551"/>
                <a:ext cx="0" cy="10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96660" name="Line 128"/>
            <p:cNvSpPr>
              <a:spLocks noChangeShapeType="1"/>
            </p:cNvSpPr>
            <p:nvPr/>
          </p:nvSpPr>
          <p:spPr bwMode="auto">
            <a:xfrm>
              <a:off x="3456" y="2496"/>
              <a:ext cx="0" cy="139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6661" name="Line 129"/>
            <p:cNvSpPr>
              <a:spLocks noChangeShapeType="1"/>
            </p:cNvSpPr>
            <p:nvPr/>
          </p:nvSpPr>
          <p:spPr bwMode="auto">
            <a:xfrm>
              <a:off x="4387" y="2432"/>
              <a:ext cx="0" cy="139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6662" name="Text Box 130"/>
            <p:cNvSpPr txBox="1">
              <a:spLocks noChangeArrowheads="1"/>
            </p:cNvSpPr>
            <p:nvPr/>
          </p:nvSpPr>
          <p:spPr bwMode="auto">
            <a:xfrm>
              <a:off x="4848" y="2160"/>
              <a:ext cx="768" cy="2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1600" b="1">
                  <a:solidFill>
                    <a:srgbClr val="00CC99"/>
                  </a:solidFill>
                  <a:ea typeface="標楷體" pitchFamily="65" charset="-120"/>
                </a:rPr>
                <a:t>5.</a:t>
              </a:r>
              <a:r>
                <a:rPr lang="zh-TW" altLang="en-US" sz="1600" b="1">
                  <a:solidFill>
                    <a:srgbClr val="00CC99"/>
                  </a:solidFill>
                  <a:ea typeface="標楷體" pitchFamily="65" charset="-120"/>
                </a:rPr>
                <a:t>惡性競爭</a:t>
              </a:r>
              <a:endParaRPr lang="zh-TW" altLang="en-US" sz="1600">
                <a:solidFill>
                  <a:srgbClr val="00CC99"/>
                </a:solidFill>
                <a:ea typeface="標楷體" pitchFamily="65" charset="-120"/>
              </a:endParaRPr>
            </a:p>
          </p:txBody>
        </p:sp>
        <p:sp>
          <p:nvSpPr>
            <p:cNvPr id="496663" name="Text Box 131"/>
            <p:cNvSpPr txBox="1">
              <a:spLocks noChangeArrowheads="1"/>
            </p:cNvSpPr>
            <p:nvPr/>
          </p:nvSpPr>
          <p:spPr bwMode="auto">
            <a:xfrm>
              <a:off x="2928" y="2256"/>
              <a:ext cx="816" cy="2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1600" b="1">
                  <a:solidFill>
                    <a:srgbClr val="FF66FF"/>
                  </a:solidFill>
                  <a:ea typeface="標楷體" pitchFamily="65" charset="-120"/>
                </a:rPr>
                <a:t>4.</a:t>
              </a:r>
              <a:r>
                <a:rPr lang="zh-TW" altLang="en-US" sz="1600" b="1">
                  <a:solidFill>
                    <a:srgbClr val="FF66FF"/>
                  </a:solidFill>
                  <a:ea typeface="標楷體" pitchFamily="65" charset="-120"/>
                </a:rPr>
                <a:t>目標侵蝕</a:t>
              </a:r>
            </a:p>
          </p:txBody>
        </p:sp>
        <p:sp>
          <p:nvSpPr>
            <p:cNvPr id="496664" name="Text Box 132"/>
            <p:cNvSpPr txBox="1">
              <a:spLocks noChangeArrowheads="1"/>
            </p:cNvSpPr>
            <p:nvPr/>
          </p:nvSpPr>
          <p:spPr bwMode="auto">
            <a:xfrm>
              <a:off x="3984" y="2208"/>
              <a:ext cx="816" cy="2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1600" b="1">
                  <a:solidFill>
                    <a:srgbClr val="CCECFF"/>
                  </a:solidFill>
                  <a:ea typeface="標楷體" pitchFamily="65" charset="-120"/>
                </a:rPr>
                <a:t>8.</a:t>
              </a:r>
              <a:r>
                <a:rPr lang="zh-TW" altLang="en-US" sz="1600" b="1">
                  <a:solidFill>
                    <a:srgbClr val="CCECFF"/>
                  </a:solidFill>
                  <a:ea typeface="標楷體" pitchFamily="65" charset="-120"/>
                </a:rPr>
                <a:t>引酖止渴</a:t>
              </a:r>
            </a:p>
          </p:txBody>
        </p:sp>
        <p:grpSp>
          <p:nvGrpSpPr>
            <p:cNvPr id="496641" name="Group 133"/>
            <p:cNvGrpSpPr>
              <a:grpSpLocks/>
            </p:cNvGrpSpPr>
            <p:nvPr/>
          </p:nvGrpSpPr>
          <p:grpSpPr bwMode="auto">
            <a:xfrm>
              <a:off x="5049" y="1936"/>
              <a:ext cx="375" cy="264"/>
              <a:chOff x="5088" y="288"/>
              <a:chExt cx="816" cy="576"/>
            </a:xfrm>
          </p:grpSpPr>
          <p:sp>
            <p:nvSpPr>
              <p:cNvPr id="496686" name="Oval 134"/>
              <p:cNvSpPr>
                <a:spLocks noChangeArrowheads="1"/>
              </p:cNvSpPr>
              <p:nvPr/>
            </p:nvSpPr>
            <p:spPr bwMode="auto">
              <a:xfrm>
                <a:off x="5184" y="288"/>
                <a:ext cx="624" cy="57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87" name="Oval 135"/>
              <p:cNvSpPr>
                <a:spLocks noChangeArrowheads="1"/>
              </p:cNvSpPr>
              <p:nvPr/>
            </p:nvSpPr>
            <p:spPr bwMode="auto">
              <a:xfrm>
                <a:off x="5088" y="432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88" name="Oval 136"/>
              <p:cNvSpPr>
                <a:spLocks noChangeArrowheads="1"/>
              </p:cNvSpPr>
              <p:nvPr/>
            </p:nvSpPr>
            <p:spPr bwMode="auto">
              <a:xfrm>
                <a:off x="5616" y="432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89" name="Line 137"/>
              <p:cNvSpPr>
                <a:spLocks noChangeShapeType="1"/>
              </p:cNvSpPr>
              <p:nvPr/>
            </p:nvSpPr>
            <p:spPr bwMode="auto">
              <a:xfrm>
                <a:off x="5176" y="584"/>
                <a:ext cx="113" cy="0"/>
              </a:xfrm>
              <a:prstGeom prst="line">
                <a:avLst/>
              </a:prstGeom>
              <a:noFill/>
              <a:ln w="38100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90" name="Line 138"/>
              <p:cNvSpPr>
                <a:spLocks noChangeShapeType="1"/>
              </p:cNvSpPr>
              <p:nvPr/>
            </p:nvSpPr>
            <p:spPr bwMode="auto">
              <a:xfrm>
                <a:off x="5712" y="584"/>
                <a:ext cx="113" cy="0"/>
              </a:xfrm>
              <a:prstGeom prst="line">
                <a:avLst/>
              </a:prstGeom>
              <a:noFill/>
              <a:ln w="38100">
                <a:solidFill>
                  <a:srgbClr val="00CC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496642" name="Group 139"/>
              <p:cNvGrpSpPr>
                <a:grpSpLocks/>
              </p:cNvGrpSpPr>
              <p:nvPr/>
            </p:nvGrpSpPr>
            <p:grpSpPr bwMode="auto">
              <a:xfrm>
                <a:off x="5440" y="528"/>
                <a:ext cx="113" cy="112"/>
                <a:chOff x="6621" y="848"/>
                <a:chExt cx="113" cy="112"/>
              </a:xfrm>
            </p:grpSpPr>
            <p:sp>
              <p:nvSpPr>
                <p:cNvPr id="496692" name="Line 140"/>
                <p:cNvSpPr>
                  <a:spLocks noChangeShapeType="1"/>
                </p:cNvSpPr>
                <p:nvPr/>
              </p:nvSpPr>
              <p:spPr bwMode="auto">
                <a:xfrm>
                  <a:off x="6621" y="898"/>
                  <a:ext cx="113" cy="0"/>
                </a:xfrm>
                <a:prstGeom prst="line">
                  <a:avLst/>
                </a:prstGeom>
                <a:noFill/>
                <a:ln w="38100">
                  <a:solidFill>
                    <a:srgbClr val="00CC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6693" name="Line 141"/>
                <p:cNvSpPr>
                  <a:spLocks noChangeShapeType="1"/>
                </p:cNvSpPr>
                <p:nvPr/>
              </p:nvSpPr>
              <p:spPr bwMode="auto">
                <a:xfrm rot="5400000">
                  <a:off x="6615" y="904"/>
                  <a:ext cx="112" cy="0"/>
                </a:xfrm>
                <a:prstGeom prst="line">
                  <a:avLst/>
                </a:prstGeom>
                <a:noFill/>
                <a:ln w="38100">
                  <a:solidFill>
                    <a:srgbClr val="00CC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</p:grpSp>
        <p:grpSp>
          <p:nvGrpSpPr>
            <p:cNvPr id="496644" name="Group 142"/>
            <p:cNvGrpSpPr>
              <a:grpSpLocks/>
            </p:cNvGrpSpPr>
            <p:nvPr/>
          </p:nvGrpSpPr>
          <p:grpSpPr bwMode="auto">
            <a:xfrm>
              <a:off x="3360" y="1872"/>
              <a:ext cx="160" cy="367"/>
              <a:chOff x="4704" y="2064"/>
              <a:chExt cx="142" cy="328"/>
            </a:xfrm>
          </p:grpSpPr>
          <p:sp>
            <p:nvSpPr>
              <p:cNvPr id="496680" name="Oval 143"/>
              <p:cNvSpPr>
                <a:spLocks noChangeArrowheads="1"/>
              </p:cNvSpPr>
              <p:nvPr/>
            </p:nvSpPr>
            <p:spPr bwMode="auto">
              <a:xfrm>
                <a:off x="4704" y="2064"/>
                <a:ext cx="142" cy="14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81" name="Oval 144"/>
              <p:cNvSpPr>
                <a:spLocks noChangeArrowheads="1"/>
              </p:cNvSpPr>
              <p:nvPr/>
            </p:nvSpPr>
            <p:spPr bwMode="auto">
              <a:xfrm>
                <a:off x="4704" y="2202"/>
                <a:ext cx="142" cy="143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82" name="Line 145"/>
              <p:cNvSpPr>
                <a:spLocks noChangeShapeType="1"/>
              </p:cNvSpPr>
              <p:nvPr/>
            </p:nvSpPr>
            <p:spPr bwMode="auto">
              <a:xfrm>
                <a:off x="4743" y="2135"/>
                <a:ext cx="6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83" name="Line 146"/>
              <p:cNvSpPr>
                <a:spLocks noChangeShapeType="1"/>
              </p:cNvSpPr>
              <p:nvPr/>
            </p:nvSpPr>
            <p:spPr bwMode="auto">
              <a:xfrm>
                <a:off x="4743" y="2269"/>
                <a:ext cx="6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84" name="Line 147"/>
              <p:cNvSpPr>
                <a:spLocks noChangeShapeType="1"/>
              </p:cNvSpPr>
              <p:nvPr/>
            </p:nvSpPr>
            <p:spPr bwMode="auto">
              <a:xfrm>
                <a:off x="4763" y="2297"/>
                <a:ext cx="0" cy="95"/>
              </a:xfrm>
              <a:prstGeom prst="line">
                <a:avLst/>
              </a:prstGeom>
              <a:noFill/>
              <a:ln w="28575">
                <a:solidFill>
                  <a:srgbClr val="FF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85" name="Line 148"/>
              <p:cNvSpPr>
                <a:spLocks noChangeShapeType="1"/>
              </p:cNvSpPr>
              <p:nvPr/>
            </p:nvSpPr>
            <p:spPr bwMode="auto">
              <a:xfrm>
                <a:off x="4783" y="2297"/>
                <a:ext cx="0" cy="95"/>
              </a:xfrm>
              <a:prstGeom prst="line">
                <a:avLst/>
              </a:prstGeom>
              <a:noFill/>
              <a:ln w="28575">
                <a:solidFill>
                  <a:srgbClr val="FF66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496645" name="Group 149"/>
            <p:cNvGrpSpPr>
              <a:grpSpLocks/>
            </p:cNvGrpSpPr>
            <p:nvPr/>
          </p:nvGrpSpPr>
          <p:grpSpPr bwMode="auto">
            <a:xfrm>
              <a:off x="4212" y="1917"/>
              <a:ext cx="292" cy="300"/>
              <a:chOff x="3504" y="1956"/>
              <a:chExt cx="672" cy="588"/>
            </a:xfrm>
          </p:grpSpPr>
          <p:sp>
            <p:nvSpPr>
              <p:cNvPr id="496672" name="Oval 150"/>
              <p:cNvSpPr>
                <a:spLocks noChangeArrowheads="1"/>
              </p:cNvSpPr>
              <p:nvPr/>
            </p:nvSpPr>
            <p:spPr bwMode="auto">
              <a:xfrm>
                <a:off x="3504" y="2082"/>
                <a:ext cx="576" cy="46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CCE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73" name="Oval 151"/>
              <p:cNvSpPr>
                <a:spLocks noChangeArrowheads="1"/>
              </p:cNvSpPr>
              <p:nvPr/>
            </p:nvSpPr>
            <p:spPr bwMode="auto">
              <a:xfrm>
                <a:off x="3648" y="1956"/>
                <a:ext cx="288" cy="25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CCE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74" name="Line 152"/>
              <p:cNvSpPr>
                <a:spLocks noChangeShapeType="1"/>
              </p:cNvSpPr>
              <p:nvPr/>
            </p:nvSpPr>
            <p:spPr bwMode="auto">
              <a:xfrm>
                <a:off x="3736" y="2096"/>
                <a:ext cx="120" cy="0"/>
              </a:xfrm>
              <a:prstGeom prst="line">
                <a:avLst/>
              </a:prstGeom>
              <a:noFill/>
              <a:ln w="38100">
                <a:solidFill>
                  <a:srgbClr val="CCE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496646" name="Group 153"/>
              <p:cNvGrpSpPr>
                <a:grpSpLocks/>
              </p:cNvGrpSpPr>
              <p:nvPr/>
            </p:nvGrpSpPr>
            <p:grpSpPr bwMode="auto">
              <a:xfrm>
                <a:off x="3704" y="2264"/>
                <a:ext cx="200" cy="175"/>
                <a:chOff x="6535" y="840"/>
                <a:chExt cx="120" cy="120"/>
              </a:xfrm>
            </p:grpSpPr>
            <p:sp>
              <p:nvSpPr>
                <p:cNvPr id="496678" name="Line 154"/>
                <p:cNvSpPr>
                  <a:spLocks noChangeShapeType="1"/>
                </p:cNvSpPr>
                <p:nvPr/>
              </p:nvSpPr>
              <p:spPr bwMode="auto">
                <a:xfrm>
                  <a:off x="6535" y="900"/>
                  <a:ext cx="120" cy="0"/>
                </a:xfrm>
                <a:prstGeom prst="line">
                  <a:avLst/>
                </a:prstGeom>
                <a:noFill/>
                <a:ln w="38100">
                  <a:solidFill>
                    <a:srgbClr val="CCEC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6679" name="Line 155"/>
                <p:cNvSpPr>
                  <a:spLocks noChangeShapeType="1"/>
                </p:cNvSpPr>
                <p:nvPr/>
              </p:nvSpPr>
              <p:spPr bwMode="auto">
                <a:xfrm rot="5400000">
                  <a:off x="6531" y="900"/>
                  <a:ext cx="120" cy="0"/>
                </a:xfrm>
                <a:prstGeom prst="line">
                  <a:avLst/>
                </a:prstGeom>
                <a:noFill/>
                <a:ln w="38100">
                  <a:solidFill>
                    <a:srgbClr val="CCEC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496676" name="Line 156"/>
              <p:cNvSpPr>
                <a:spLocks noChangeShapeType="1"/>
              </p:cNvSpPr>
              <p:nvPr/>
            </p:nvSpPr>
            <p:spPr bwMode="auto">
              <a:xfrm>
                <a:off x="3984" y="229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CCE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6677" name="Line 157"/>
              <p:cNvSpPr>
                <a:spLocks noChangeShapeType="1"/>
              </p:cNvSpPr>
              <p:nvPr/>
            </p:nvSpPr>
            <p:spPr bwMode="auto">
              <a:xfrm>
                <a:off x="3984" y="233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CCE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96668" name="Text Box 158"/>
            <p:cNvSpPr txBox="1">
              <a:spLocks noChangeArrowheads="1"/>
            </p:cNvSpPr>
            <p:nvPr/>
          </p:nvSpPr>
          <p:spPr bwMode="auto">
            <a:xfrm>
              <a:off x="4813" y="1531"/>
              <a:ext cx="905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rgbClr val="00CC99"/>
                  </a:solidFill>
                  <a:ea typeface="標楷體" pitchFamily="65" charset="-120"/>
                </a:rPr>
                <a:t>我的對策你的夢魘</a:t>
              </a:r>
            </a:p>
          </p:txBody>
        </p:sp>
        <p:sp>
          <p:nvSpPr>
            <p:cNvPr id="496669" name="Text Box 159"/>
            <p:cNvSpPr txBox="1">
              <a:spLocks noChangeArrowheads="1"/>
            </p:cNvSpPr>
            <p:nvPr/>
          </p:nvSpPr>
          <p:spPr bwMode="auto">
            <a:xfrm>
              <a:off x="3024" y="1531"/>
              <a:ext cx="868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66FF"/>
                  </a:solidFill>
                  <a:ea typeface="標楷體" pitchFamily="65" charset="-120"/>
                </a:rPr>
                <a:t>紓解壓力降低標準</a:t>
              </a:r>
            </a:p>
          </p:txBody>
        </p:sp>
        <p:sp>
          <p:nvSpPr>
            <p:cNvPr id="496670" name="Text Box 160"/>
            <p:cNvSpPr txBox="1">
              <a:spLocks noChangeArrowheads="1"/>
            </p:cNvSpPr>
            <p:nvPr/>
          </p:nvSpPr>
          <p:spPr bwMode="auto">
            <a:xfrm>
              <a:off x="3929" y="1531"/>
              <a:ext cx="904" cy="30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rgbClr val="CCECFF"/>
                  </a:solidFill>
                  <a:ea typeface="標楷體" pitchFamily="65" charset="-120"/>
                </a:rPr>
                <a:t>短期對策後遺威脅</a:t>
              </a:r>
            </a:p>
          </p:txBody>
        </p:sp>
        <p:sp>
          <p:nvSpPr>
            <p:cNvPr id="496671" name="Rectangle 161"/>
            <p:cNvSpPr>
              <a:spLocks noChangeArrowheads="1"/>
            </p:cNvSpPr>
            <p:nvPr/>
          </p:nvSpPr>
          <p:spPr bwMode="auto">
            <a:xfrm>
              <a:off x="4032" y="3024"/>
              <a:ext cx="144" cy="336"/>
            </a:xfrm>
            <a:prstGeom prst="rect">
              <a:avLst/>
            </a:prstGeom>
            <a:solidFill>
              <a:schemeClr val="bg1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96647" name="Group 162"/>
          <p:cNvGrpSpPr>
            <a:grpSpLocks/>
          </p:cNvGrpSpPr>
          <p:nvPr/>
        </p:nvGrpSpPr>
        <p:grpSpPr bwMode="auto">
          <a:xfrm>
            <a:off x="3527425" y="4724400"/>
            <a:ext cx="1349375" cy="379413"/>
            <a:chOff x="2222" y="2976"/>
            <a:chExt cx="850" cy="239"/>
          </a:xfrm>
        </p:grpSpPr>
        <p:sp>
          <p:nvSpPr>
            <p:cNvPr id="496649" name="Line 163"/>
            <p:cNvSpPr>
              <a:spLocks noChangeShapeType="1"/>
            </p:cNvSpPr>
            <p:nvPr/>
          </p:nvSpPr>
          <p:spPr bwMode="auto">
            <a:xfrm flipV="1">
              <a:off x="2222" y="3215"/>
              <a:ext cx="833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6650" name="Text Box 164"/>
            <p:cNvSpPr txBox="1">
              <a:spLocks noChangeArrowheads="1"/>
            </p:cNvSpPr>
            <p:nvPr/>
          </p:nvSpPr>
          <p:spPr bwMode="auto">
            <a:xfrm>
              <a:off x="2256" y="2976"/>
              <a:ext cx="816" cy="197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lnSpc>
                  <a:spcPct val="90000"/>
                </a:lnSpc>
                <a:spcBef>
                  <a:spcPct val="50000"/>
                </a:spcBef>
              </a:pPr>
              <a:r>
                <a:rPr lang="zh-TW" altLang="en-US" sz="1600" b="1">
                  <a:solidFill>
                    <a:schemeClr val="tx2"/>
                  </a:solidFill>
                  <a:ea typeface="標楷體" pitchFamily="65" charset="-120"/>
                </a:rPr>
                <a:t>想降低 標準</a:t>
              </a:r>
            </a:p>
          </p:txBody>
        </p:sp>
      </p:grpSp>
      <p:pic>
        <p:nvPicPr>
          <p:cNvPr id="496648" name="Picture 165" descr="j0236454"/>
          <p:cNvPicPr>
            <a:picLocks noGrp="1" noChangeAspect="1" noChangeArrowheads="1" noCrop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7740650" y="5300663"/>
            <a:ext cx="1219200" cy="1219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119</Words>
  <Application>Microsoft Office PowerPoint</Application>
  <PresentationFormat>如螢幕大小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標楷體</vt:lpstr>
      <vt:lpstr>Arial</vt:lpstr>
      <vt:lpstr>Symbol</vt:lpstr>
      <vt:lpstr>Times New Roman</vt:lpstr>
      <vt:lpstr>教學目標</vt:lpstr>
      <vt:lpstr>PowerPoint 簡報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系統基模</dc:title>
  <dc:creator>Your User Name</dc:creator>
  <cp:lastModifiedBy>frank</cp:lastModifiedBy>
  <cp:revision>2</cp:revision>
  <dcterms:created xsi:type="dcterms:W3CDTF">2010-07-14T13:14:22Z</dcterms:created>
  <dcterms:modified xsi:type="dcterms:W3CDTF">2013-11-04T12:01:11Z</dcterms:modified>
</cp:coreProperties>
</file>